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35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16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05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8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61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53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13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00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76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10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18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196A4-44BB-463E-8674-38221317F67A}" type="datetimeFigureOut">
              <a:rPr kumimoji="1" lang="ja-JP" altLang="en-US" smtClean="0"/>
              <a:t>2016/1/1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49504-7A63-4618-A974-B58773D869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96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woptics.org/finesse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95554" y="534837"/>
            <a:ext cx="6941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Determination of </a:t>
            </a:r>
            <a:r>
              <a:rPr lang="en-US" altLang="ja-JP" sz="2800" b="1" dirty="0" smtClean="0"/>
              <a:t>PDH </a:t>
            </a:r>
            <a:r>
              <a:rPr kumimoji="1" lang="en-US" altLang="ja-JP" sz="2800" b="1" dirty="0" smtClean="0"/>
              <a:t>Modulation Frequency</a:t>
            </a:r>
            <a:endParaRPr kumimoji="1" lang="ja-JP" altLang="en-US" sz="28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9676" y="1302589"/>
            <a:ext cx="4256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Daisuke TATSUMI</a:t>
            </a:r>
          </a:p>
          <a:p>
            <a:r>
              <a:rPr lang="en-US" altLang="ja-JP" dirty="0" smtClean="0"/>
              <a:t>National astronomical observatory of Japan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17918" y="3019246"/>
            <a:ext cx="5493812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#-----------------------------------------------------------------------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altLang="ja-JP" sz="1050" dirty="0" err="1">
                <a:latin typeface="Consolas" panose="020B0609020204030204" pitchFamily="49" charset="0"/>
                <a:cs typeface="Consolas" panose="020B0609020204030204" pitchFamily="49" charset="0"/>
              </a:rPr>
              <a:t>pdh-signal.kat</a:t>
            </a:r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 test file for Finesse 1.1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(Error signal of the Pound-</a:t>
            </a:r>
            <a:r>
              <a:rPr lang="en-US" altLang="ja-JP" sz="1050" dirty="0" err="1">
                <a:latin typeface="Consolas" panose="020B0609020204030204" pitchFamily="49" charset="0"/>
                <a:cs typeface="Consolas" panose="020B0609020204030204" pitchFamily="49" charset="0"/>
              </a:rPr>
              <a:t>Drever</a:t>
            </a:r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-Hall signal)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http://www.gwoptics.org/finesse/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01.11.2013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The "#" is used for comment lines.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                       m1                               m2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        .-----.       .-.                               .-.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        |     |       | |      . . . . . . . . . .      | |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--&gt; n1  | EOM | n2 n3 | |  n4  .      </a:t>
            </a:r>
            <a:r>
              <a:rPr lang="en-US" altLang="ja-JP" sz="1050" dirty="0" err="1">
                <a:latin typeface="Consolas" panose="020B0609020204030204" pitchFamily="49" charset="0"/>
                <a:cs typeface="Consolas" panose="020B0609020204030204" pitchFamily="49" charset="0"/>
              </a:rPr>
              <a:t>s_cav</a:t>
            </a:r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      .  n5  | |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        |     |       | |      . . . . . . . . . .      | |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        `-----'       | |                               | |</a:t>
            </a:r>
          </a:p>
          <a:p>
            <a:r>
              <a:rPr lang="en-US" altLang="ja-JP" sz="1050" dirty="0">
                <a:latin typeface="Consolas" panose="020B0609020204030204" pitchFamily="49" charset="0"/>
                <a:cs typeface="Consolas" panose="020B0609020204030204" pitchFamily="49" charset="0"/>
              </a:rPr>
              <a:t>#                       `-'                               `-'</a:t>
            </a:r>
          </a:p>
          <a:p>
            <a:r>
              <a:rPr lang="en-US" altLang="ja-JP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#------------------------------------------------------------------</a:t>
            </a:r>
            <a:endParaRPr lang="en-US" altLang="ja-JP" sz="105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50623" y="2467956"/>
            <a:ext cx="61478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finesse: </a:t>
            </a:r>
            <a:r>
              <a:rPr lang="en-US" altLang="ja-JP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Frequency domain </a:t>
            </a:r>
            <a:r>
              <a:rPr lang="en-US" altLang="ja-JP" sz="1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INterfErometer</a:t>
            </a:r>
            <a:r>
              <a:rPr lang="en-US" altLang="ja-JP" sz="1400" b="1" dirty="0">
                <a:latin typeface="Consolas" panose="020B0609020204030204" pitchFamily="49" charset="0"/>
                <a:cs typeface="Consolas" panose="020B0609020204030204" pitchFamily="49" charset="0"/>
              </a:rPr>
              <a:t> Simulation </a:t>
            </a:r>
            <a:r>
              <a:rPr lang="en-US" altLang="ja-JP" sz="1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SoftwarE</a:t>
            </a:r>
            <a:endParaRPr lang="en-US" altLang="ja-JP" sz="1400" b="1" dirty="0" smtClean="0">
              <a:latin typeface="Consolas" panose="020B0609020204030204" pitchFamily="49" charset="0"/>
              <a:cs typeface="Consolas" panose="020B0609020204030204" pitchFamily="49" charset="0"/>
              <a:hlinkClick r:id="rId2"/>
            </a:endParaRPr>
          </a:p>
          <a:p>
            <a:r>
              <a:rPr lang="ja-JP" altLang="en-US" sz="1400" dirty="0" smtClean="0"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http://www.gwoptics.org/finesse/</a:t>
            </a:r>
            <a:endParaRPr lang="ja-JP" alt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39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33" y="583719"/>
            <a:ext cx="8169451" cy="58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49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761781" y="16994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957531" y="634433"/>
            <a:ext cx="577107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05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l i1 1 0 n0                   # laser P=1W f_offset=0Hz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s0 1 n0 n1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mod eo1 30M 0.1 3 pm n1 n2    # phase modulator f_mod=</a:t>
            </a:r>
            <a:r>
              <a:rPr lang="en-US" altLang="ja-JP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15M</a:t>
            </a:r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Hz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# midx=0.1 order=1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s1 1 n2 n3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# a Fabry-Perot cavity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m m1 0.92 0.08 0 n3 n4        # mirror R=0.92 T=0.0</a:t>
            </a:r>
            <a:r>
              <a:rPr lang="en-US" altLang="ja-JP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8</a:t>
            </a:r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phi=0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s_cav 0.037474 n4 n5        # space L=</a:t>
            </a:r>
            <a:r>
              <a:rPr lang="en-US" altLang="ja-JP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37.474</a:t>
            </a:r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mm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m m2 0.9995 0.0005 0 n5 dump  # mirror R=0.</a:t>
            </a:r>
            <a:r>
              <a:rPr lang="en-US" altLang="ja-JP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9995</a:t>
            </a:r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 T=0.</a:t>
            </a:r>
            <a:r>
              <a:rPr lang="en-US" altLang="ja-JP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0005</a:t>
            </a:r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 phi=0</a:t>
            </a:r>
          </a:p>
          <a:p>
            <a:endParaRPr lang="ja-JP" altLang="en-US" sz="105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pd1 inphase    30M  0 n3      # photo diode + mixer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# f_demod=15MHz phase=0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pd1 quadrature 30M 90 n3      # photo diode + mixer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# f_demod=15MHz phase=90degrees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xaxis m2 phi lin -90 90 400   # xaxis: tune mirror m2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# from -90 to 90 (400 steps)</a:t>
            </a:r>
          </a:p>
          <a:p>
            <a:r>
              <a:rPr lang="ja-JP" altLang="en-US" sz="1050" dirty="0" smtClean="0">
                <a:latin typeface="Consolas" panose="020B0609020204030204" pitchFamily="49" charset="0"/>
                <a:cs typeface="Consolas" panose="020B0609020204030204" pitchFamily="49" charset="0"/>
              </a:rPr>
              <a:t>yaxis abs                     # plot `as is'</a:t>
            </a:r>
            <a:endParaRPr lang="ja-JP" altLang="en-US" sz="105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0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83411" y="595222"/>
            <a:ext cx="33505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Consolas" panose="020B0609020204030204" pitchFamily="49" charset="0"/>
                <a:cs typeface="Consolas" panose="020B0609020204030204" pitchFamily="49" charset="0"/>
              </a:rPr>
              <a:t>FSR (Free Spectral Range)</a:t>
            </a:r>
          </a:p>
          <a:p>
            <a:endParaRPr lang="en-US" altLang="ja-JP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kumimoji="1" lang="en-US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FSR = c /2L </a:t>
            </a:r>
          </a:p>
          <a:p>
            <a:r>
              <a:rPr lang="en-US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c: light speed</a:t>
            </a:r>
          </a:p>
          <a:p>
            <a:r>
              <a:rPr kumimoji="1" lang="en-US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L: cavity length</a:t>
            </a:r>
          </a:p>
          <a:p>
            <a:endParaRPr lang="en-US" altLang="ja-JP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FSR = 4GHz</a:t>
            </a:r>
          </a:p>
          <a:p>
            <a:r>
              <a:rPr lang="en-US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--&gt; L = c /2 /FSR = </a:t>
            </a:r>
            <a:r>
              <a:rPr lang="en-US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37.474 mm</a:t>
            </a:r>
            <a:endParaRPr kumimoji="1" lang="ja-JP" alt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983411" y="2826588"/>
            <a:ext cx="3894015" cy="2414630"/>
            <a:chOff x="983411" y="3094007"/>
            <a:chExt cx="3894015" cy="241463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983411" y="3094007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u="sng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Finesse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テキスト ボックス 5"/>
                <p:cNvSpPr txBox="1"/>
                <p:nvPr/>
              </p:nvSpPr>
              <p:spPr>
                <a:xfrm>
                  <a:off x="1043796" y="3584044"/>
                  <a:ext cx="1289712" cy="5824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 ~ </m:t>
                        </m:r>
                        <m:f>
                          <m:fPr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ja-JP" altLang="en-US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ad>
                              <m:radPr>
                                <m:degHide m:val="on"/>
                                <m:ctrlPr>
                                  <a:rPr kumimoji="1" lang="en-US" altLang="ja-JP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rad>
                          </m:num>
                          <m:den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6" name="テキスト ボックス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3796" y="3584044"/>
                  <a:ext cx="1289712" cy="58240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テキスト ボックス 8"/>
            <p:cNvSpPr txBox="1"/>
            <p:nvPr/>
          </p:nvSpPr>
          <p:spPr>
            <a:xfrm>
              <a:off x="983411" y="4339086"/>
              <a:ext cx="3894015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r</a:t>
              </a:r>
              <a:r>
                <a:rPr lang="en-US" altLang="ja-JP" sz="1400" baseline="-250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r>
                <a:rPr lang="en-US" altLang="ja-JP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= sqrt(R</a:t>
              </a:r>
              <a:r>
                <a:rPr lang="en-US" altLang="ja-JP" sz="1400" baseline="-250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r>
                <a:rPr lang="en-US" altLang="ja-JP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) = sqrt(0.92)   = 0.95917</a:t>
              </a:r>
            </a:p>
            <a:p>
              <a:r>
                <a:rPr lang="en-US" altLang="ja-JP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r</a:t>
              </a:r>
              <a:r>
                <a:rPr lang="en-US" altLang="ja-JP" sz="1400" baseline="-250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2</a:t>
              </a:r>
              <a:r>
                <a:rPr lang="en-US" altLang="ja-JP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= sqrt(R</a:t>
              </a:r>
              <a:r>
                <a:rPr lang="en-US" altLang="ja-JP" sz="1400" baseline="-250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2</a:t>
              </a:r>
              <a:r>
                <a:rPr lang="en-US" altLang="ja-JP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) = sqrt(0.9995) = 0.99975</a:t>
              </a:r>
              <a:endParaRPr lang="en-US" altLang="ja-JP" sz="14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endParaRPr lang="en-US" altLang="ja-JP" sz="1400" dirty="0" smtClean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ja-JP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Finesse = </a:t>
              </a:r>
              <a:r>
                <a:rPr lang="pt-BR" altLang="ja-JP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74.8998</a:t>
              </a:r>
              <a:r>
                <a:rPr lang="en-US" altLang="ja-JP" sz="14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endParaRPr lang="ja-JP" altLang="en-US" sz="14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endParaRPr kumimoji="1" lang="ja-JP" altLang="en-US" sz="14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954656" y="5515154"/>
            <a:ext cx="455765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Consolas" panose="020B0609020204030204" pitchFamily="49" charset="0"/>
                <a:cs typeface="Consolas" panose="020B0609020204030204" pitchFamily="49" charset="0"/>
              </a:rPr>
              <a:t>FWHM of the cavity</a:t>
            </a:r>
          </a:p>
          <a:p>
            <a:endParaRPr lang="en-US" altLang="ja-JP" u="sng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kumimoji="1" lang="en-US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FWHM = FSR / finesse = 4 GHz / 75 = </a:t>
            </a:r>
            <a:r>
              <a:rPr lang="pt-BR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53.4 MHz</a:t>
            </a:r>
            <a:endParaRPr kumimoji="1" lang="en-US" altLang="ja-JP" sz="1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45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64234" y="1595887"/>
            <a:ext cx="376256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&gt; ./finesse </a:t>
            </a:r>
            <a:r>
              <a:rPr lang="pt-BR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SHG.param</a:t>
            </a:r>
          </a:p>
          <a:p>
            <a:r>
              <a:rPr lang="pt-BR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[INPUT]</a:t>
            </a:r>
            <a:endParaRPr lang="pt-BR" altLang="ja-JP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Length= 3.747400e-02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R1= 9.200000e-01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L1 = 0.000000e+00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R2 = 9.995000e-01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L2 = </a:t>
            </a:r>
            <a:r>
              <a:rPr lang="pt-BR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0.000000e+00</a:t>
            </a:r>
          </a:p>
          <a:p>
            <a:r>
              <a:rPr lang="pt-BR" altLang="ja-JP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[OUTPUT]</a:t>
            </a:r>
            <a:endParaRPr lang="pt-BR" altLang="ja-JP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Finesse     =           74.8998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FSR         =           4.000006e+09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FSR/Finesse =           5.340477e+07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Gain        =           4.742051e+01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Reflectivity   =        0.97629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Transmissivity =        2.371025e-02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48046" y="1595887"/>
            <a:ext cx="376256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&gt; ./finesse SHG.param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[INPUT]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Length= 3.747400e-02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R1= 9.200000e-01</a:t>
            </a:r>
          </a:p>
          <a:p>
            <a:r>
              <a:rPr lang="pt-BR" altLang="ja-JP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 = 1.000000e-04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R2 = 9.995000e-01</a:t>
            </a:r>
          </a:p>
          <a:p>
            <a:r>
              <a:rPr lang="pt-BR" altLang="ja-JP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L2 = 1.000000e-04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[OUTPUT]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Finesse     =           74.8998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FSR         =           4.000006e+09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FSR/Finesse =           5.340477e+07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Gain        =           4.736123e+01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Reflectivity   =        0.97629</a:t>
            </a:r>
          </a:p>
          <a:p>
            <a:r>
              <a:rPr lang="pt-BR" altLang="ja-JP" sz="1400" dirty="0">
                <a:latin typeface="Consolas" panose="020B0609020204030204" pitchFamily="49" charset="0"/>
                <a:cs typeface="Consolas" panose="020B0609020204030204" pitchFamily="49" charset="0"/>
              </a:rPr>
              <a:t>Transmissivity =        </a:t>
            </a:r>
            <a:r>
              <a:rPr lang="pt-BR" altLang="ja-JP" sz="1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1.894449e-02</a:t>
            </a:r>
            <a:endParaRPr lang="pt-BR" altLang="ja-JP" sz="14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4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099" y="316366"/>
            <a:ext cx="8245801" cy="622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34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87" y="430766"/>
            <a:ext cx="8207626" cy="5996467"/>
          </a:xfrm>
          <a:prstGeom prst="rect">
            <a:avLst/>
          </a:prstGeom>
        </p:spPr>
      </p:pic>
      <p:cxnSp>
        <p:nvCxnSpPr>
          <p:cNvPr id="4" name="直線矢印コネクタ 3"/>
          <p:cNvCxnSpPr/>
          <p:nvPr/>
        </p:nvCxnSpPr>
        <p:spPr>
          <a:xfrm flipH="1">
            <a:off x="5072332" y="1820174"/>
            <a:ext cx="422694" cy="37956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5063706" y="1483744"/>
            <a:ext cx="3281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PDH signal get lower than that of optimal.</a:t>
            </a:r>
            <a:endParaRPr kumimoji="1" lang="ja-JP" altLang="en-US" sz="105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94959" y="560717"/>
            <a:ext cx="1459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solidFill>
                  <a:srgbClr val="0000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 FWHM = 60 MHz</a:t>
            </a:r>
            <a:endParaRPr kumimoji="1" lang="ja-JP" altLang="en-US" sz="1200" b="1" dirty="0">
              <a:solidFill>
                <a:srgbClr val="0000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417834" y="472611"/>
            <a:ext cx="1417833" cy="4315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457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62" y="492733"/>
            <a:ext cx="8131276" cy="587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53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74" y="540400"/>
            <a:ext cx="8169451" cy="57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3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74" y="597600"/>
            <a:ext cx="8169451" cy="56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002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476</Words>
  <Application>Microsoft Office PowerPoint</Application>
  <PresentationFormat>画面に合わせる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Cambria Math</vt:lpstr>
      <vt:lpstr>Consolas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DAISUKE TATSUMI</dc:creator>
  <cp:lastModifiedBy>DAISUKE TATSUMI</cp:lastModifiedBy>
  <cp:revision>8</cp:revision>
  <dcterms:created xsi:type="dcterms:W3CDTF">2015-12-28T10:06:29Z</dcterms:created>
  <dcterms:modified xsi:type="dcterms:W3CDTF">2016-01-01T07:34:43Z</dcterms:modified>
</cp:coreProperties>
</file>